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659" r:id="rId1"/>
  </p:sldMasterIdLst>
  <p:notesMasterIdLst>
    <p:notesMasterId r:id="rId12"/>
  </p:notesMasterIdLst>
  <p:sldIdLst>
    <p:sldId id="256" r:id="rId2"/>
    <p:sldId id="424" r:id="rId3"/>
    <p:sldId id="401" r:id="rId4"/>
    <p:sldId id="426" r:id="rId5"/>
    <p:sldId id="430" r:id="rId6"/>
    <p:sldId id="437" r:id="rId7"/>
    <p:sldId id="438" r:id="rId8"/>
    <p:sldId id="450" r:id="rId9"/>
    <p:sldId id="452" r:id="rId10"/>
    <p:sldId id="45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00000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658" autoAdjust="0"/>
  </p:normalViewPr>
  <p:slideViewPr>
    <p:cSldViewPr snapToObjects="1">
      <p:cViewPr varScale="1">
        <p:scale>
          <a:sx n="79" d="100"/>
          <a:sy n="79" d="100"/>
        </p:scale>
        <p:origin x="171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0A0AE-E56D-4D46-87B4-09F489AC8C99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AC930-58CB-4C1B-BC8D-05835255C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02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195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67EBDB-A5E0-4641-9191-225E706E3D31}" type="slidenum">
              <a:rPr lang="ru-RU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67EBDB-A5E0-4641-9191-225E706E3D31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67EBDB-A5E0-4641-9191-225E706E3D31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836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1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52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42D9-2454-4991-AFC4-967B2DA27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36E98-3364-4458-A7FB-6FA8F60C6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75BB6-93A5-40E0-99C5-25623DC84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DF99D-8278-4270-8DEB-002556898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AECF4-127C-4500-A4D2-B3851F80D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97961-3BB9-4B3A-B355-ADEAA47FB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838B0-C712-4B16-8E88-6B03BAA7A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6FD2-ECE7-4638-9228-2DC8F1F22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10150-E843-45CF-A06B-B0C05B4B7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7E4FA-51DA-429F-A86D-D477DB809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D4FA2-E40D-4C25-8DEA-28A1A4D5C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CC8A1-D258-4F5C-9A18-ED25AB654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22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946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947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23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948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8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9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9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9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949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9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9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9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9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A357412-7A06-4E81-9ED8-8530CA9DC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949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nterstellar-flight.ru/" TargetMode="External"/><Relationship Id="rId3" Type="http://schemas.openxmlformats.org/officeDocument/2006/relationships/hyperlink" Target="mailto:i_mois@mail.ru" TargetMode="External"/><Relationship Id="rId7" Type="http://schemas.openxmlformats.org/officeDocument/2006/relationships/hyperlink" Target="http://www.mosspace.r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van-moiseyev.livejournal.com/" TargetMode="External"/><Relationship Id="rId5" Type="http://schemas.openxmlformats.org/officeDocument/2006/relationships/hyperlink" Target="http://path-2.interstellar-flight.ru/" TargetMode="External"/><Relationship Id="rId4" Type="http://schemas.openxmlformats.org/officeDocument/2006/relationships/hyperlink" Target="https://t.me/iv_moi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393157" y="5429250"/>
            <a:ext cx="43576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0FF00"/>
                </a:solidFill>
              </a:rPr>
              <a:t>28.11.2023</a:t>
            </a:r>
            <a:endParaRPr lang="ru-RU" b="1" dirty="0" smtClean="0">
              <a:solidFill>
                <a:srgbClr val="00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3588" y="1654929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30 лет </a:t>
            </a:r>
            <a:r>
              <a:rPr lang="ru-RU" sz="3200" b="1" dirty="0" smtClean="0"/>
              <a:t>Закону </a:t>
            </a:r>
          </a:p>
          <a:p>
            <a:pPr algn="ctr"/>
            <a:r>
              <a:rPr lang="ru-RU" sz="3200" b="1" dirty="0" smtClean="0"/>
              <a:t>о космической деятельности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499879" y="3687328"/>
            <a:ext cx="422934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ctr"/>
            <a:r>
              <a:rPr lang="ru-RU" sz="1200" b="1" dirty="0">
                <a:latin typeface="Arial" charset="0"/>
              </a:rPr>
              <a:t>Моисеев Иван Михайлович,</a:t>
            </a:r>
            <a:r>
              <a:rPr lang="ru-RU" sz="1200" dirty="0">
                <a:latin typeface="Arial" charset="0"/>
              </a:rPr>
              <a:t> </a:t>
            </a:r>
          </a:p>
          <a:p>
            <a:pPr indent="450850" algn="ctr"/>
            <a:r>
              <a:rPr lang="ru-RU" sz="1200" dirty="0" smtClean="0">
                <a:latin typeface="Arial" charset="0"/>
              </a:rPr>
              <a:t>Руководитель </a:t>
            </a:r>
            <a:r>
              <a:rPr lang="ru-RU" sz="1200" dirty="0">
                <a:latin typeface="Arial" charset="0"/>
              </a:rPr>
              <a:t>ИКП,</a:t>
            </a:r>
          </a:p>
          <a:p>
            <a:pPr indent="450850" algn="ctr"/>
            <a:r>
              <a:rPr lang="ru-RU" sz="1200" dirty="0">
                <a:latin typeface="Arial" charset="0"/>
              </a:rPr>
              <a:t>Научный руководитель МКК,</a:t>
            </a:r>
          </a:p>
          <a:p>
            <a:pPr indent="450850" algn="ctr"/>
            <a:r>
              <a:rPr lang="ru-RU" sz="1200" dirty="0" smtClean="0">
                <a:latin typeface="Arial" charset="0"/>
              </a:rPr>
              <a:t>Член экспертного совета </a:t>
            </a:r>
          </a:p>
          <a:p>
            <a:pPr indent="450850" algn="ctr"/>
            <a:r>
              <a:rPr lang="ru-RU" sz="1200" dirty="0" smtClean="0">
                <a:latin typeface="Arial" charset="0"/>
              </a:rPr>
              <a:t>при Правительстве Российской Федерации</a:t>
            </a:r>
            <a:endParaRPr lang="ru-RU" sz="1200" dirty="0">
              <a:latin typeface="Arial" charset="0"/>
            </a:endParaRPr>
          </a:p>
          <a:p>
            <a:pPr indent="450850" algn="ctr"/>
            <a:endParaRPr lang="ru-RU" sz="1200" dirty="0">
              <a:latin typeface="Arial" charset="0"/>
            </a:endParaRPr>
          </a:p>
          <a:p>
            <a:pPr indent="450850" algn="ctr"/>
            <a:r>
              <a:rPr lang="ru-RU" sz="1200" b="1" dirty="0" err="1">
                <a:latin typeface="Arial" charset="0"/>
                <a:hlinkClick r:id="rId3"/>
              </a:rPr>
              <a:t>i_mois@mail.ru</a:t>
            </a:r>
            <a:endParaRPr lang="ru-RU" sz="1200" b="1" dirty="0">
              <a:latin typeface="Arial" charset="0"/>
            </a:endParaRPr>
          </a:p>
          <a:p>
            <a:pPr indent="450850" algn="ctr"/>
            <a:endParaRPr lang="ru-RU" sz="1200" b="1" dirty="0" smtClean="0">
              <a:latin typeface="Arial" charset="0"/>
            </a:endParaRPr>
          </a:p>
          <a:p>
            <a:pPr indent="450850" algn="ctr"/>
            <a:r>
              <a:rPr lang="en-US" sz="1200" b="1" dirty="0">
                <a:latin typeface="Arial" charset="0"/>
                <a:hlinkClick r:id="rId4"/>
              </a:rPr>
              <a:t>https://</a:t>
            </a:r>
            <a:r>
              <a:rPr lang="en-US" sz="1200" b="1" dirty="0" smtClean="0">
                <a:latin typeface="Arial" charset="0"/>
                <a:hlinkClick r:id="rId4"/>
              </a:rPr>
              <a:t>t.me/iv_mois</a:t>
            </a:r>
            <a:r>
              <a:rPr lang="ru-RU" sz="1200" b="1" dirty="0" smtClean="0">
                <a:latin typeface="Arial" charset="0"/>
              </a:rPr>
              <a:t> </a:t>
            </a:r>
            <a:endParaRPr lang="ru-RU" sz="1200" b="1" dirty="0">
              <a:latin typeface="Arial" charset="0"/>
            </a:endParaRPr>
          </a:p>
          <a:p>
            <a:pPr indent="450850" algn="ctr"/>
            <a:r>
              <a:rPr lang="en-US" sz="1100" b="1" dirty="0" smtClean="0">
                <a:hlinkClick r:id="rId5"/>
              </a:rPr>
              <a:t>http://path-2.interstellar-flight.ru</a:t>
            </a:r>
            <a:r>
              <a:rPr lang="ru-RU" sz="1100" b="1" dirty="0" smtClean="0">
                <a:hlinkClick r:id="rId6"/>
              </a:rPr>
              <a:t> </a:t>
            </a:r>
          </a:p>
          <a:p>
            <a:pPr indent="450850" algn="ctr"/>
            <a:r>
              <a:rPr lang="ru-RU" sz="1100" b="1" dirty="0" smtClean="0">
                <a:hlinkClick r:id="rId7"/>
              </a:rPr>
              <a:t>http</a:t>
            </a:r>
            <a:r>
              <a:rPr lang="ru-RU" sz="1100" b="1" dirty="0">
                <a:hlinkClick r:id="rId7"/>
              </a:rPr>
              <a:t>://www.mosspace.ru</a:t>
            </a:r>
            <a:endParaRPr lang="ru-RU" sz="1100" b="1" dirty="0">
              <a:hlinkClick r:id="rId6"/>
            </a:endParaRPr>
          </a:p>
          <a:p>
            <a:pPr indent="450850" algn="ctr"/>
            <a:r>
              <a:rPr lang="en-US" sz="1100" b="1" dirty="0">
                <a:hlinkClick r:id="rId8"/>
              </a:rPr>
              <a:t>http://</a:t>
            </a:r>
            <a:r>
              <a:rPr lang="en-US" sz="1100" b="1" dirty="0" smtClean="0">
                <a:hlinkClick r:id="rId8"/>
              </a:rPr>
              <a:t>interstellar-flight.ru</a:t>
            </a:r>
            <a:endParaRPr lang="ru-RU" sz="1100" b="1" dirty="0" smtClean="0"/>
          </a:p>
          <a:p>
            <a:pPr indent="450850" algn="ctr"/>
            <a:r>
              <a:rPr lang="en-US" sz="1100" b="1" dirty="0" smtClean="0">
                <a:hlinkClick r:id="rId6"/>
              </a:rPr>
              <a:t>http://ivan-moiseyev.livejournal.com/</a:t>
            </a:r>
            <a:endParaRPr lang="ru-RU" sz="1100" b="1" dirty="0" smtClean="0"/>
          </a:p>
          <a:p>
            <a:pPr indent="450850" algn="ctr"/>
            <a:endParaRPr lang="ru-RU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0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1115616" y="276128"/>
            <a:ext cx="7663829" cy="977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57132" rIns="91440" bIns="57132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 bmk="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Необходимость законодательного обеспечения</a:t>
            </a: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dirty="0" smtClean="0" bmk="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и его функции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99792" y="1556792"/>
            <a:ext cx="352839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Субъект </a:t>
            </a:r>
            <a:r>
              <a:rPr lang="ru-RU" dirty="0" err="1" smtClean="0"/>
              <a:t>госуправления</a:t>
            </a:r>
            <a:endParaRPr lang="ru-RU" dirty="0" smtClean="0"/>
          </a:p>
          <a:p>
            <a:pPr algn="ctr"/>
            <a:r>
              <a:rPr lang="ru-RU" dirty="0" smtClean="0"/>
              <a:t>(Роскосмос)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504" y="2996952"/>
            <a:ext cx="22322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Административное</a:t>
            </a:r>
            <a:endParaRPr lang="ru-RU" sz="1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83768" y="2996952"/>
            <a:ext cx="18722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ФКП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99992" y="2996952"/>
            <a:ext cx="216024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Информационно - идеологическое</a:t>
            </a:r>
            <a:endParaRPr lang="ru-RU" sz="1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76256" y="2600908"/>
            <a:ext cx="226774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Законодательство</a:t>
            </a:r>
            <a:endParaRPr lang="ru-RU" sz="14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87624" y="5013176"/>
            <a:ext cx="482453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Объект </a:t>
            </a:r>
            <a:r>
              <a:rPr lang="ru-RU" dirty="0" err="1" smtClean="0"/>
              <a:t>госуправления</a:t>
            </a:r>
            <a:endParaRPr lang="ru-RU" dirty="0" smtClean="0"/>
          </a:p>
          <a:p>
            <a:pPr algn="ctr"/>
            <a:r>
              <a:rPr lang="ru-RU" dirty="0" smtClean="0"/>
              <a:t>(Практика участников космической деятельности )</a:t>
            </a:r>
            <a:endParaRPr lang="ru-RU" dirty="0"/>
          </a:p>
        </p:txBody>
      </p:sp>
      <p:cxnSp>
        <p:nvCxnSpPr>
          <p:cNvPr id="16" name="Прямая со стрелкой 15"/>
          <p:cNvCxnSpPr>
            <a:stCxn id="8" idx="2"/>
            <a:endCxn id="9" idx="0"/>
          </p:cNvCxnSpPr>
          <p:nvPr/>
        </p:nvCxnSpPr>
        <p:spPr>
          <a:xfrm flipH="1">
            <a:off x="1223628" y="2348880"/>
            <a:ext cx="3240360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8" idx="3"/>
          </p:cNvCxnSpPr>
          <p:nvPr/>
        </p:nvCxnSpPr>
        <p:spPr>
          <a:xfrm>
            <a:off x="6228184" y="1952836"/>
            <a:ext cx="1944224" cy="648072"/>
          </a:xfrm>
          <a:prstGeom prst="bentConnector3">
            <a:avLst>
              <a:gd name="adj1" fmla="val 98011"/>
            </a:avLst>
          </a:prstGeom>
          <a:ln w="25400" cmpd="dbl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2"/>
            <a:endCxn id="10" idx="0"/>
          </p:cNvCxnSpPr>
          <p:nvPr/>
        </p:nvCxnSpPr>
        <p:spPr>
          <a:xfrm flipH="1">
            <a:off x="3419872" y="2348880"/>
            <a:ext cx="1044116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8" idx="2"/>
            <a:endCxn id="11" idx="0"/>
          </p:cNvCxnSpPr>
          <p:nvPr/>
        </p:nvCxnSpPr>
        <p:spPr>
          <a:xfrm>
            <a:off x="4463988" y="2348880"/>
            <a:ext cx="1116124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трелка вниз 28"/>
          <p:cNvSpPr/>
          <p:nvPr/>
        </p:nvSpPr>
        <p:spPr>
          <a:xfrm>
            <a:off x="1403648" y="3933056"/>
            <a:ext cx="4104456" cy="86409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2008" y="1253282"/>
            <a:ext cx="6660232" cy="5344070"/>
          </a:xfrm>
          <a:prstGeom prst="roundRect">
            <a:avLst/>
          </a:prstGeom>
          <a:noFill/>
          <a:ln w="5715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Соединительная линия уступом 30"/>
          <p:cNvCxnSpPr>
            <a:endCxn id="30" idx="3"/>
          </p:cNvCxnSpPr>
          <p:nvPr/>
        </p:nvCxnSpPr>
        <p:spPr>
          <a:xfrm rot="10800000" flipV="1">
            <a:off x="6732241" y="3392995"/>
            <a:ext cx="1440167" cy="532322"/>
          </a:xfrm>
          <a:prstGeom prst="bentConnector3">
            <a:avLst>
              <a:gd name="adj1" fmla="val 1719"/>
            </a:avLst>
          </a:prstGeom>
          <a:ln w="63500" cmpd="sng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452" y="3573016"/>
            <a:ext cx="8229600" cy="2952328"/>
          </a:xfrm>
        </p:spPr>
        <p:txBody>
          <a:bodyPr/>
          <a:lstStyle/>
          <a:p>
            <a:pPr marL="457200" indent="-457200" algn="ctr" eaLnBrk="1" hangingPunct="1">
              <a:lnSpc>
                <a:spcPct val="80000"/>
              </a:lnSpc>
              <a:buNone/>
            </a:pPr>
            <a:r>
              <a:rPr lang="ru-RU" sz="2000" i="1" dirty="0" smtClean="0"/>
              <a:t>Разрабатывался по договору  между </a:t>
            </a:r>
          </a:p>
          <a:p>
            <a:pPr marL="457200" indent="-457200" algn="ctr" eaLnBrk="1" hangingPunct="1">
              <a:lnSpc>
                <a:spcPct val="80000"/>
              </a:lnSpc>
              <a:buNone/>
            </a:pPr>
            <a:r>
              <a:rPr lang="ru-RU" sz="2000" i="1" dirty="0" smtClean="0"/>
              <a:t>Верховным Советом РФ и МКК. </a:t>
            </a:r>
          </a:p>
          <a:p>
            <a:pPr marL="457200" indent="-457200" algn="ctr" eaLnBrk="1" hangingPunct="1">
              <a:lnSpc>
                <a:spcPct val="80000"/>
              </a:lnSpc>
              <a:buNone/>
            </a:pPr>
            <a:endParaRPr lang="ru-RU" sz="2000" i="1" dirty="0" smtClean="0"/>
          </a:p>
          <a:p>
            <a:pPr marL="457200" indent="-457200" algn="ctr" eaLnBrk="1" hangingPunct="1">
              <a:lnSpc>
                <a:spcPct val="80000"/>
              </a:lnSpc>
              <a:buNone/>
            </a:pPr>
            <a:r>
              <a:rPr lang="ru-RU" sz="2000" i="1" dirty="0" smtClean="0"/>
              <a:t>Ни один закон того времени не отрабатывался так основательно. От имени ВС РФ был сделан запрос в 200 адресов. Поступили ответы от субъектов Федерации, предприятий и организаций. </a:t>
            </a:r>
          </a:p>
          <a:p>
            <a:pPr marL="457200" indent="-457200" algn="ctr" eaLnBrk="1" hangingPunct="1">
              <a:lnSpc>
                <a:spcPct val="80000"/>
              </a:lnSpc>
              <a:buNone/>
            </a:pPr>
            <a:endParaRPr lang="ru-RU" sz="2000" i="1" dirty="0" smtClean="0"/>
          </a:p>
          <a:p>
            <a:pPr marL="457200" indent="-457200" algn="ctr" eaLnBrk="1" hangingPunct="1">
              <a:lnSpc>
                <a:spcPct val="80000"/>
              </a:lnSpc>
              <a:buNone/>
            </a:pPr>
            <a:r>
              <a:rPr lang="ru-RU" sz="2000" b="1" i="1" dirty="0" smtClean="0"/>
              <a:t>Закон подписан Президентом России 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ru-RU" sz="2000" b="1" i="1" dirty="0" smtClean="0"/>
              <a:t>4 октября 1993 г.</a:t>
            </a:r>
          </a:p>
        </p:txBody>
      </p:sp>
      <p:pic>
        <p:nvPicPr>
          <p:cNvPr id="17413" name="Picture 5" descr="zak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79240" y="1628800"/>
            <a:ext cx="6550025" cy="1501775"/>
          </a:xfrm>
          <a:prstGeom prst="rect">
            <a:avLst/>
          </a:prstGeom>
          <a:noFill/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60040" y="260648"/>
            <a:ext cx="8388424" cy="115212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sz="2400" b="1" dirty="0" smtClean="0">
                <a:solidFill>
                  <a:schemeClr val="bg2"/>
                </a:solidFill>
              </a:rPr>
              <a:t>Конституция для космоса</a:t>
            </a:r>
            <a:endParaRPr lang="ru-RU" sz="2400" b="1" kern="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63588" y="332656"/>
            <a:ext cx="7416824" cy="70291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Краткая история российского космического законодательства</a:t>
            </a:r>
            <a:endParaRPr lang="ru-RU" sz="20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 rot="16200000">
            <a:off x="4391980" y="2924945"/>
            <a:ext cx="360040" cy="6552728"/>
          </a:xfrm>
          <a:prstGeom prst="downArrow">
            <a:avLst>
              <a:gd name="adj1" fmla="val 50000"/>
              <a:gd name="adj2" fmla="val 249885"/>
            </a:avLst>
          </a:prstGeom>
          <a:gradFill>
            <a:gsLst>
              <a:gs pos="0">
                <a:srgbClr val="00B050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"/>
          <p:cNvGrpSpPr/>
          <p:nvPr/>
        </p:nvGrpSpPr>
        <p:grpSpPr>
          <a:xfrm>
            <a:off x="670308" y="1916832"/>
            <a:ext cx="3325628" cy="360041"/>
            <a:chOff x="262199" y="3554839"/>
            <a:chExt cx="1904288" cy="1269525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62199" y="3554839"/>
              <a:ext cx="1904288" cy="12695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1600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Создание МКК: постановка задачи</a:t>
              </a:r>
              <a:endPara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Скругленный прямоугольник 4"/>
            <p:cNvSpPr/>
            <p:nvPr/>
          </p:nvSpPr>
          <p:spPr>
            <a:xfrm>
              <a:off x="299382" y="3592023"/>
              <a:ext cx="1829922" cy="11951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i="1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8"/>
          <p:cNvGrpSpPr/>
          <p:nvPr/>
        </p:nvGrpSpPr>
        <p:grpSpPr>
          <a:xfrm>
            <a:off x="683092" y="1268760"/>
            <a:ext cx="7777817" cy="405429"/>
            <a:chOff x="899592" y="1862637"/>
            <a:chExt cx="7777817" cy="405429"/>
          </a:xfrm>
        </p:grpSpPr>
        <p:grpSp>
          <p:nvGrpSpPr>
            <p:cNvPr id="6" name="Группа 10"/>
            <p:cNvGrpSpPr/>
            <p:nvPr/>
          </p:nvGrpSpPr>
          <p:grpSpPr>
            <a:xfrm>
              <a:off x="899592" y="1862637"/>
              <a:ext cx="979690" cy="405429"/>
              <a:chOff x="262199" y="3554840"/>
              <a:chExt cx="1904288" cy="1269525"/>
            </a:xfrm>
            <a:solidFill>
              <a:srgbClr val="00B050"/>
            </a:solidFill>
          </p:grpSpPr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262199" y="3554840"/>
                <a:ext cx="1904288" cy="1269525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Скругленный прямоугольник 4"/>
              <p:cNvSpPr/>
              <p:nvPr/>
            </p:nvSpPr>
            <p:spPr>
              <a:xfrm>
                <a:off x="299382" y="3592023"/>
                <a:ext cx="1829922" cy="1195159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b="1" kern="1200" dirty="0" smtClean="0">
                    <a:solidFill>
                      <a:srgbClr val="FFFF00"/>
                    </a:solidFill>
                  </a:rPr>
                  <a:t>T = 0</a:t>
                </a:r>
              </a:p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200" b="1" dirty="0" smtClean="0">
                    <a:solidFill>
                      <a:srgbClr val="FFFF00"/>
                    </a:solidFill>
                  </a:rPr>
                  <a:t>29.11.90</a:t>
                </a:r>
                <a:endParaRPr lang="ru-RU" sz="1200" b="1" kern="1200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7" name="Группа 13"/>
            <p:cNvGrpSpPr/>
            <p:nvPr/>
          </p:nvGrpSpPr>
          <p:grpSpPr>
            <a:xfrm>
              <a:off x="2259217" y="1862637"/>
              <a:ext cx="979690" cy="405429"/>
              <a:chOff x="262199" y="3554840"/>
              <a:chExt cx="1904288" cy="1269525"/>
            </a:xfrm>
            <a:solidFill>
              <a:srgbClr val="00B050"/>
            </a:solidFill>
          </p:grpSpPr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262199" y="3554840"/>
                <a:ext cx="1904288" cy="1269525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Скругленный прямоугольник 4"/>
              <p:cNvSpPr/>
              <p:nvPr/>
            </p:nvSpPr>
            <p:spPr>
              <a:xfrm>
                <a:off x="299382" y="3592023"/>
                <a:ext cx="1829922" cy="1195159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200" b="1" dirty="0" smtClean="0">
                    <a:solidFill>
                      <a:srgbClr val="FFFF00"/>
                    </a:solidFill>
                  </a:rPr>
                  <a:t>22.05.91</a:t>
                </a:r>
                <a:endParaRPr lang="ru-RU" sz="1200" b="1" kern="1200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8" name="Группа 16"/>
            <p:cNvGrpSpPr/>
            <p:nvPr/>
          </p:nvGrpSpPr>
          <p:grpSpPr>
            <a:xfrm>
              <a:off x="3618842" y="1862637"/>
              <a:ext cx="979690" cy="405429"/>
              <a:chOff x="262199" y="3554840"/>
              <a:chExt cx="1904288" cy="1269525"/>
            </a:xfrm>
            <a:solidFill>
              <a:srgbClr val="00B050"/>
            </a:solidFill>
          </p:grpSpPr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262199" y="3554840"/>
                <a:ext cx="1904288" cy="1269525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Скругленный прямоугольник 4"/>
              <p:cNvSpPr/>
              <p:nvPr/>
            </p:nvSpPr>
            <p:spPr>
              <a:xfrm>
                <a:off x="299382" y="3592023"/>
                <a:ext cx="1829922" cy="1195159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200" b="1" dirty="0" smtClean="0">
                    <a:solidFill>
                      <a:srgbClr val="FFFF00"/>
                    </a:solidFill>
                  </a:rPr>
                  <a:t>05.05.92</a:t>
                </a:r>
                <a:endParaRPr lang="ru-RU" sz="1200" b="1" kern="1200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11" name="Группа 19"/>
            <p:cNvGrpSpPr/>
            <p:nvPr/>
          </p:nvGrpSpPr>
          <p:grpSpPr>
            <a:xfrm>
              <a:off x="4978467" y="1862637"/>
              <a:ext cx="979690" cy="405429"/>
              <a:chOff x="262199" y="3554840"/>
              <a:chExt cx="1904288" cy="1269525"/>
            </a:xfrm>
            <a:solidFill>
              <a:srgbClr val="00B050"/>
            </a:solidFill>
          </p:grpSpPr>
          <p:sp>
            <p:nvSpPr>
              <p:cNvPr id="21" name="Скругленный прямоугольник 20"/>
              <p:cNvSpPr/>
              <p:nvPr/>
            </p:nvSpPr>
            <p:spPr>
              <a:xfrm>
                <a:off x="262199" y="3554840"/>
                <a:ext cx="1904288" cy="1269525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Скругленный прямоугольник 4"/>
              <p:cNvSpPr/>
              <p:nvPr/>
            </p:nvSpPr>
            <p:spPr>
              <a:xfrm>
                <a:off x="299381" y="3629206"/>
                <a:ext cx="1829921" cy="1195159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200" b="1" dirty="0" smtClean="0">
                    <a:solidFill>
                      <a:srgbClr val="FFFF00"/>
                    </a:solidFill>
                  </a:rPr>
                  <a:t>06.10.93</a:t>
                </a:r>
                <a:endParaRPr lang="ru-RU" sz="1200" b="1" kern="1200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14" name="Группа 22"/>
            <p:cNvGrpSpPr/>
            <p:nvPr/>
          </p:nvGrpSpPr>
          <p:grpSpPr>
            <a:xfrm>
              <a:off x="6338092" y="1862637"/>
              <a:ext cx="979690" cy="405429"/>
              <a:chOff x="262199" y="3554840"/>
              <a:chExt cx="1904288" cy="1269525"/>
            </a:xfrm>
            <a:solidFill>
              <a:srgbClr val="00B050"/>
            </a:solidFill>
          </p:grpSpPr>
          <p:sp>
            <p:nvSpPr>
              <p:cNvPr id="24" name="Скругленный прямоугольник 23"/>
              <p:cNvSpPr/>
              <p:nvPr/>
            </p:nvSpPr>
            <p:spPr>
              <a:xfrm>
                <a:off x="262199" y="3554840"/>
                <a:ext cx="1904288" cy="1269525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Скругленный прямоугольник 4"/>
              <p:cNvSpPr/>
              <p:nvPr/>
            </p:nvSpPr>
            <p:spPr>
              <a:xfrm>
                <a:off x="299381" y="3629206"/>
                <a:ext cx="1829921" cy="1195159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200" b="1" dirty="0" smtClean="0">
                    <a:solidFill>
                      <a:srgbClr val="FFFF00"/>
                    </a:solidFill>
                  </a:rPr>
                  <a:t>04.10.96</a:t>
                </a:r>
                <a:endParaRPr lang="ru-RU" sz="1200" b="1" kern="1200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17" name="Группа 25"/>
            <p:cNvGrpSpPr/>
            <p:nvPr/>
          </p:nvGrpSpPr>
          <p:grpSpPr>
            <a:xfrm>
              <a:off x="7697719" y="1862637"/>
              <a:ext cx="979690" cy="405429"/>
              <a:chOff x="262199" y="3554840"/>
              <a:chExt cx="1904288" cy="1269525"/>
            </a:xfrm>
            <a:solidFill>
              <a:srgbClr val="00B050"/>
            </a:solidFill>
          </p:grpSpPr>
          <p:sp>
            <p:nvSpPr>
              <p:cNvPr id="27" name="Скругленный прямоугольник 26"/>
              <p:cNvSpPr/>
              <p:nvPr/>
            </p:nvSpPr>
            <p:spPr>
              <a:xfrm>
                <a:off x="262199" y="3554840"/>
                <a:ext cx="1904288" cy="1269525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Скругленный прямоугольник 4"/>
              <p:cNvSpPr/>
              <p:nvPr/>
            </p:nvSpPr>
            <p:spPr>
              <a:xfrm>
                <a:off x="299381" y="3629206"/>
                <a:ext cx="1829921" cy="1195159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200" b="1" dirty="0" smtClean="0">
                    <a:solidFill>
                      <a:srgbClr val="FFFF00"/>
                    </a:solidFill>
                  </a:rPr>
                  <a:t>10.04.11</a:t>
                </a:r>
                <a:endParaRPr lang="ru-RU" sz="1200" b="1" kern="1200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20" name="Группа 44"/>
          <p:cNvGrpSpPr/>
          <p:nvPr/>
        </p:nvGrpSpPr>
        <p:grpSpPr>
          <a:xfrm>
            <a:off x="2058171" y="2420888"/>
            <a:ext cx="4098005" cy="360041"/>
            <a:chOff x="262199" y="3554839"/>
            <a:chExt cx="1904288" cy="1269525"/>
          </a:xfrm>
        </p:grpSpPr>
        <p:sp>
          <p:nvSpPr>
            <p:cNvPr id="46" name="Скругленный прямоугольник 45"/>
            <p:cNvSpPr/>
            <p:nvPr/>
          </p:nvSpPr>
          <p:spPr>
            <a:xfrm>
              <a:off x="262199" y="3554839"/>
              <a:ext cx="1904288" cy="12695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1600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Доктрина (СССР): технические требования</a:t>
              </a:r>
              <a:endPara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Скругленный прямоугольник 4"/>
            <p:cNvSpPr/>
            <p:nvPr/>
          </p:nvSpPr>
          <p:spPr>
            <a:xfrm>
              <a:off x="299382" y="3592023"/>
              <a:ext cx="1829922" cy="11951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i="1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" name="Группа 47"/>
          <p:cNvGrpSpPr/>
          <p:nvPr/>
        </p:nvGrpSpPr>
        <p:grpSpPr>
          <a:xfrm>
            <a:off x="3491880" y="2924944"/>
            <a:ext cx="3959466" cy="360041"/>
            <a:chOff x="262199" y="3554839"/>
            <a:chExt cx="1904288" cy="1269525"/>
          </a:xfrm>
        </p:grpSpPr>
        <p:sp>
          <p:nvSpPr>
            <p:cNvPr id="49" name="Скругленный прямоугольник 48"/>
            <p:cNvSpPr/>
            <p:nvPr/>
          </p:nvSpPr>
          <p:spPr>
            <a:xfrm>
              <a:off x="262199" y="3554839"/>
              <a:ext cx="1904288" cy="12695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1600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МКК-ВС РСФСР: договор, начало работы</a:t>
              </a:r>
              <a:endPara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Скругленный прямоугольник 4"/>
            <p:cNvSpPr/>
            <p:nvPr/>
          </p:nvSpPr>
          <p:spPr>
            <a:xfrm>
              <a:off x="299382" y="3592023"/>
              <a:ext cx="1829922" cy="11951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i="1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50"/>
          <p:cNvGrpSpPr/>
          <p:nvPr/>
        </p:nvGrpSpPr>
        <p:grpSpPr>
          <a:xfrm>
            <a:off x="4796550" y="3429000"/>
            <a:ext cx="2719252" cy="360041"/>
            <a:chOff x="262199" y="3554839"/>
            <a:chExt cx="1904288" cy="1269525"/>
          </a:xfrm>
        </p:grpSpPr>
        <p:sp>
          <p:nvSpPr>
            <p:cNvPr id="52" name="Скругленный прямоугольник 51"/>
            <p:cNvSpPr/>
            <p:nvPr/>
          </p:nvSpPr>
          <p:spPr>
            <a:xfrm>
              <a:off x="262199" y="3554839"/>
              <a:ext cx="1904288" cy="12695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1600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Закон о КД вступает в силу</a:t>
              </a:r>
              <a:endPara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Скругленный прямоугольник 4"/>
            <p:cNvSpPr/>
            <p:nvPr/>
          </p:nvSpPr>
          <p:spPr>
            <a:xfrm>
              <a:off x="299382" y="3592023"/>
              <a:ext cx="1829922" cy="11951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i="1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Группа 53"/>
          <p:cNvGrpSpPr/>
          <p:nvPr/>
        </p:nvGrpSpPr>
        <p:grpSpPr>
          <a:xfrm>
            <a:off x="6204374" y="3933056"/>
            <a:ext cx="2339317" cy="360041"/>
            <a:chOff x="262199" y="3554839"/>
            <a:chExt cx="1867105" cy="1269525"/>
          </a:xfrm>
        </p:grpSpPr>
        <p:sp>
          <p:nvSpPr>
            <p:cNvPr id="55" name="Скругленный прямоугольник 54"/>
            <p:cNvSpPr/>
            <p:nvPr/>
          </p:nvSpPr>
          <p:spPr>
            <a:xfrm>
              <a:off x="262199" y="3554839"/>
              <a:ext cx="1867105" cy="12695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1600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Поправки к Закону о КД</a:t>
              </a:r>
              <a:endPara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Скругленный прямоугольник 4"/>
            <p:cNvSpPr/>
            <p:nvPr/>
          </p:nvSpPr>
          <p:spPr>
            <a:xfrm>
              <a:off x="299382" y="3592023"/>
              <a:ext cx="1829922" cy="11951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i="1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Группа 56"/>
          <p:cNvGrpSpPr/>
          <p:nvPr/>
        </p:nvGrpSpPr>
        <p:grpSpPr>
          <a:xfrm>
            <a:off x="7637703" y="4437112"/>
            <a:ext cx="1326785" cy="946649"/>
            <a:chOff x="262199" y="3554839"/>
            <a:chExt cx="1867105" cy="1269525"/>
          </a:xfrm>
        </p:grpSpPr>
        <p:sp>
          <p:nvSpPr>
            <p:cNvPr id="58" name="Скругленный прямоугольник 57"/>
            <p:cNvSpPr/>
            <p:nvPr/>
          </p:nvSpPr>
          <p:spPr>
            <a:xfrm>
              <a:off x="262199" y="3554839"/>
              <a:ext cx="1867105" cy="12695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spcAft>
                  <a:spcPts val="0"/>
                </a:spcAft>
              </a:pPr>
              <a:r>
                <a:rPr lang="ru-RU" sz="2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Новый</a:t>
              </a:r>
            </a:p>
            <a:p>
              <a:pPr>
                <a:spcAft>
                  <a:spcPts val="0"/>
                </a:spcAft>
              </a:pPr>
              <a:r>
                <a:rPr lang="ru-RU" sz="2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виток?</a:t>
              </a:r>
              <a:endPara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Скругленный прямоугольник 4"/>
            <p:cNvSpPr/>
            <p:nvPr/>
          </p:nvSpPr>
          <p:spPr>
            <a:xfrm>
              <a:off x="299382" y="3592023"/>
              <a:ext cx="1829922" cy="11951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spcBef>
                  <a:spcPct val="0"/>
                </a:spcBef>
                <a:spcAft>
                  <a:spcPts val="0"/>
                </a:spcAft>
              </a:pPr>
              <a:endParaRPr lang="ru-RU" sz="1600" b="1" i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Группа 59"/>
          <p:cNvGrpSpPr/>
          <p:nvPr/>
        </p:nvGrpSpPr>
        <p:grpSpPr>
          <a:xfrm>
            <a:off x="632243" y="5068003"/>
            <a:ext cx="2371034" cy="576063"/>
            <a:chOff x="262199" y="3554839"/>
            <a:chExt cx="4733524" cy="1269525"/>
          </a:xfrm>
        </p:grpSpPr>
        <p:sp>
          <p:nvSpPr>
            <p:cNvPr id="61" name="Скругленный прямоугольник 60"/>
            <p:cNvSpPr/>
            <p:nvPr/>
          </p:nvSpPr>
          <p:spPr>
            <a:xfrm>
              <a:off x="262199" y="3554839"/>
              <a:ext cx="4733524" cy="12695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spcAft>
                  <a:spcPts val="0"/>
                </a:spcAft>
              </a:pPr>
              <a:r>
                <a:rPr lang="ru-RU" sz="2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Не в масштабе</a:t>
              </a:r>
              <a:endPara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Скругленный прямоугольник 4"/>
            <p:cNvSpPr/>
            <p:nvPr/>
          </p:nvSpPr>
          <p:spPr>
            <a:xfrm>
              <a:off x="299382" y="3592023"/>
              <a:ext cx="1829922" cy="11951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spcBef>
                  <a:spcPct val="0"/>
                </a:spcBef>
                <a:spcAft>
                  <a:spcPts val="0"/>
                </a:spcAft>
              </a:pPr>
              <a:endParaRPr lang="ru-RU" sz="1600" b="1" i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588" y="1270047"/>
            <a:ext cx="49680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Владимир Михайлович </a:t>
            </a:r>
            <a:r>
              <a:rPr lang="ru-RU" b="1" dirty="0" err="1" smtClean="0"/>
              <a:t>Постышев</a:t>
            </a:r>
            <a:endParaRPr lang="ru-RU" b="1" dirty="0" smtClean="0"/>
          </a:p>
          <a:p>
            <a:endParaRPr lang="ru-RU" dirty="0" smtClean="0"/>
          </a:p>
          <a:p>
            <a:r>
              <a:rPr lang="ru-RU" dirty="0" smtClean="0"/>
              <a:t>Иван Михайлович </a:t>
            </a:r>
            <a:r>
              <a:rPr lang="ru-RU" b="1" dirty="0" smtClean="0"/>
              <a:t>Моисеев</a:t>
            </a:r>
          </a:p>
          <a:p>
            <a:endParaRPr lang="ru-RU" b="1" dirty="0" smtClean="0"/>
          </a:p>
          <a:p>
            <a:r>
              <a:rPr lang="ru-RU" dirty="0" smtClean="0"/>
              <a:t>Анатолий Иванович </a:t>
            </a:r>
            <a:r>
              <a:rPr lang="ru-RU" b="1" dirty="0" err="1" smtClean="0"/>
              <a:t>Рудев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dirty="0" smtClean="0"/>
              <a:t>Сергей Владимирович </a:t>
            </a:r>
            <a:r>
              <a:rPr lang="ru-RU" b="1" dirty="0" smtClean="0"/>
              <a:t>Кричевский </a:t>
            </a:r>
          </a:p>
          <a:p>
            <a:endParaRPr lang="ru-RU" b="1" dirty="0" smtClean="0"/>
          </a:p>
          <a:p>
            <a:r>
              <a:rPr lang="ru-RU" dirty="0" smtClean="0"/>
              <a:t>Николай Николаевич </a:t>
            </a:r>
            <a:r>
              <a:rPr lang="ru-RU" b="1" dirty="0" err="1" smtClean="0"/>
              <a:t>Фефелов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dirty="0" smtClean="0"/>
              <a:t>Анатолий Викторович </a:t>
            </a:r>
            <a:r>
              <a:rPr lang="ru-RU" b="1" dirty="0" smtClean="0"/>
              <a:t>Лапшин</a:t>
            </a:r>
            <a:endParaRPr lang="ru-RU" b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863588" y="332656"/>
            <a:ext cx="7416824" cy="57606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Рабочая группа (ВТК)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391501" y="2896142"/>
            <a:ext cx="593280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391501" y="2305676"/>
            <a:ext cx="442165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391501" y="3486608"/>
            <a:ext cx="675871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391501" y="1715210"/>
            <a:ext cx="612536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391501" y="4077072"/>
            <a:ext cx="641827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6391501" y="1124744"/>
            <a:ext cx="800587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4"/>
          <p:cNvSpPr/>
          <p:nvPr/>
        </p:nvSpPr>
        <p:spPr>
          <a:xfrm>
            <a:off x="8023057" y="1142081"/>
            <a:ext cx="941431" cy="54138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 smtClean="0">
                <a:solidFill>
                  <a:srgbClr val="FFFF00"/>
                </a:solidFill>
              </a:rPr>
              <a:t>05.05.92</a:t>
            </a:r>
            <a:endParaRPr lang="ru-RU" sz="1200" b="1" kern="1200" dirty="0">
              <a:solidFill>
                <a:srgbClr val="FFFF00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971600" y="5004395"/>
            <a:ext cx="4248472" cy="51283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342900" lvl="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12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Руководитель ВТК: И.Моисеев (формально)</a:t>
            </a:r>
          </a:p>
          <a:p>
            <a:pPr marL="342900" lvl="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12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</a:t>
            </a:r>
            <a:r>
              <a:rPr lang="ru-RU" sz="1200" kern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В.Постышев</a:t>
            </a:r>
            <a:r>
              <a:rPr lang="ru-RU" sz="12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(фактически)</a:t>
            </a:r>
            <a:endParaRPr lang="ru-RU" sz="1200" kern="0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60040" y="476672"/>
            <a:ext cx="8388424" cy="51845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Основной целью создания Закона России «О космической деятельности» являлось придание российской космонавтике правового статуса.</a:t>
            </a: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отсутствии такого закона, с учетом тогдашней экономической и политической ситуации само выживание космонавтики было бы под постоянной угрозой.</a:t>
            </a: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endParaRPr lang="ru-RU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Закон «О космической деятельности» определил общие принципы, ввёл базовые понятия и решил наиболее актуальные на тот момент правовые проблемы. </a:t>
            </a: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Закон «О космической деятельности» имеет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рамочный характер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Предполагалось, что с опорой на этот закон будет разработана линейка законов, регулирующих конкретные направления космической деятельности.</a:t>
            </a: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Постановлении ВС РСФСР о принятии Закона определялись основные направления дальнейшего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законо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и нормотворчества. </a:t>
            </a:r>
            <a:endParaRPr lang="ru-RU" b="1" kern="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78728" y="1196751"/>
            <a:ext cx="5652120" cy="480285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Однако развитие российского космического законодательства пошло по иному пути. </a:t>
            </a: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Федеральным законом от 29.11.1996 №147-ФЗ в Закон «О космической деятельности» вносится большой количество поправок. </a:t>
            </a: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Принятые поправки снижали правовой статус РКА,</a:t>
            </a: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тоже время они неоправданно расширяли полномочия органов исполнительной власти – МО и РКА, выводили их деятельность из области контроля со стороны законодательной власти и общественности.</a:t>
            </a: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Ломать – не строить</a:t>
            </a: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endParaRPr lang="ru-RU" b="1" kern="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78728" y="332656"/>
            <a:ext cx="7416824" cy="57606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Поправки 1996 г.</a:t>
            </a:r>
          </a:p>
        </p:txBody>
      </p:sp>
      <p:grpSp>
        <p:nvGrpSpPr>
          <p:cNvPr id="4" name="Группа 4"/>
          <p:cNvGrpSpPr/>
          <p:nvPr/>
        </p:nvGrpSpPr>
        <p:grpSpPr>
          <a:xfrm>
            <a:off x="6203364" y="1196751"/>
            <a:ext cx="2343894" cy="1296145"/>
            <a:chOff x="262199" y="3554839"/>
            <a:chExt cx="1867105" cy="1269525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62199" y="3554839"/>
              <a:ext cx="1867105" cy="12695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spcAft>
                  <a:spcPts val="0"/>
                </a:spcAft>
              </a:pPr>
              <a:r>
                <a:rPr lang="ru-RU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Формирование рабочей группы – представительский принцип.</a:t>
              </a:r>
              <a:endPara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Скругленный прямоугольник 4"/>
            <p:cNvSpPr/>
            <p:nvPr/>
          </p:nvSpPr>
          <p:spPr>
            <a:xfrm>
              <a:off x="299382" y="3592023"/>
              <a:ext cx="1829922" cy="11951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spcBef>
                  <a:spcPct val="0"/>
                </a:spcBef>
                <a:spcAft>
                  <a:spcPts val="0"/>
                </a:spcAft>
              </a:pPr>
              <a:endParaRPr lang="ru-RU" b="1" i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3364" y="2636911"/>
            <a:ext cx="2401084" cy="336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36240" y="332656"/>
            <a:ext cx="8388424" cy="7920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sz="2400" b="1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Закон о госкорпорации Роскосмос</a:t>
            </a:r>
            <a:endParaRPr lang="ru-RU" sz="2400" b="1" kern="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36240" y="1772816"/>
            <a:ext cx="8388424" cy="417646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sz="2400" b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Федеральный закон от 13 июля 2015 г. N 215-ФЗ "О Государственной корпорации по космической деятельности "Роскосмос" </a:t>
            </a:r>
            <a:endParaRPr lang="ru-RU" sz="2400" b="1" kern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endParaRPr lang="ru-RU" sz="2400" b="1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sz="24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Слияние регулятивной и предпринимательской функции.</a:t>
            </a: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sz="24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Это неэффективно и в теории, к, как показал опыт 8 лет – на практике.</a:t>
            </a: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endParaRPr lang="ru-RU" sz="2400" b="1" kern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Поэтому радикальные изменения космического законодательства неизбежны.</a:t>
            </a:r>
            <a:endParaRPr lang="ru-RU" sz="24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36240" y="332656"/>
            <a:ext cx="8388424" cy="7920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sz="2400" b="1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Стратегическая задача правового обеспечения</a:t>
            </a:r>
            <a:endParaRPr lang="ru-RU" sz="2400" b="1" kern="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36240" y="1772816"/>
            <a:ext cx="8388424" cy="417646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sz="24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Обеспечить преференции для субъектов космической деятельности, </a:t>
            </a: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endParaRPr lang="ru-RU" sz="2400" b="1" kern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sz="24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формализовать и зафиксировать имеющееся в обществе понимание необходимости и важности космонавтики для России.</a:t>
            </a:r>
            <a:endParaRPr lang="ru-RU" sz="2400" b="1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8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10992</TotalTime>
  <Words>477</Words>
  <Application>Microsoft Office PowerPoint</Application>
  <PresentationFormat>Экран (4:3)</PresentationFormat>
  <Paragraphs>106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Arial Unicode MS</vt:lpstr>
      <vt:lpstr>Calibri</vt:lpstr>
      <vt:lpstr>Times New Roman</vt:lpstr>
      <vt:lpstr>Verdana</vt:lpstr>
      <vt:lpstr>Wingdings</vt:lpstr>
      <vt:lpstr>Глобус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 Моисеев</dc:creator>
  <cp:lastModifiedBy>Иван Моисеев</cp:lastModifiedBy>
  <cp:revision>336</cp:revision>
  <dcterms:created xsi:type="dcterms:W3CDTF">2007-05-23T16:29:41Z</dcterms:created>
  <dcterms:modified xsi:type="dcterms:W3CDTF">2023-11-28T11:44:11Z</dcterms:modified>
</cp:coreProperties>
</file>